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1078 24575,'1'-18'0,"0"0"0,2 0 0,0 0 0,2 0 0,0 0 0,0 1 0,17-33 0,1 5 0,46-66 0,-42 73 0,2 2 0,62-61 0,83-50 0,-143 126 0,0 0 0,2 2 0,0 2 0,1 1 0,70-23 0,187-31 0,-281 68 0,532-79 0,-20 4 0,-478 69 0,183-34 0,-168 35 0,111-1 0,439 12 0,-436-4 0,-114 2 0,104 16 0,58 27 0,-99-19 0,327 93 0,-355-85 0,-1 4 0,143 82 0,-185-87 0,-2 3 0,50 47 0,-60-50 0,6 8 0,46 55 0,-5-3 0,-26-30 0,-4 2 0,-2 3 0,-4 2 0,-2 3 0,55 113 0,47 155 0,-135-293 279,-13-36-553,1-1 0,1 0 0,0 0 0,1 0 0,7 13 0,1-8-6552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9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4 24575,'-254'-3'0,"252"3"0,0-1 0,0 1 0,0 0 0,1 1 0,-1-1 0,0 0 0,0 0 0,0 1 0,1-1 0,-1 1 0,0-1 0,0 1 0,1 0 0,-1 0 0,1 0 0,-1 0 0,0 0 0,1 0 0,0 0 0,-1 1 0,1-1 0,0 0 0,0 1 0,0-1 0,-1 1 0,2-1 0,-1 1 0,0-1 0,0 1 0,0 0 0,1 0 0,-1-1 0,1 1 0,-1 0 0,1 0 0,0 0 0,0-1 0,0 1 0,0 0 0,0 3 0,1 2 0,0 1 0,0-1 0,0 0 0,1 0 0,0 0 0,1-1 0,-1 1 0,1 0 0,5 7 0,4 6 0,2-1 0,17 20 0,-27-34 0,0-1 0,1 1 0,-1-1 0,1-1 0,0 1 0,0 0 0,0-1 0,0 0 0,1 0 0,-1-1 0,1 0 0,-1 0 0,10 2 0,-13-4 0,0 0 0,0 0 0,0 0 0,-1 0 0,1 0 0,0 0 0,0-1 0,0 1 0,0-1 0,-1 0 0,1 1 0,0-1 0,-1 0 0,1 0 0,0 0 0,-1 0 0,1 0 0,-1-1 0,0 1 0,1 0 0,-1-1 0,0 1 0,0-1 0,0 1 0,0-1 0,0 1 0,0-1 0,0 0 0,0 1 0,0-4 0,2-6 0,0 1 0,0 0 0,2-22 0,-4 20 0,0 2 0,0 0 0,0 0 0,1 1 0,1-1 0,3-9 0,-6 17 0,1 1 0,0-1 0,-1 1 0,1-1 0,0 1 0,0-1 0,0 1 0,0 0 0,0 0 0,0-1 0,1 1 0,-1 0 0,0 0 0,0 0 0,1 0 0,-1 0 0,1 0 0,-1 1 0,1-1 0,-1 0 0,1 1 0,0-1 0,-1 1 0,1 0 0,0-1 0,-1 1 0,1 0 0,0 0 0,-1 0 0,1 0 0,0 1 0,-1-1 0,1 0 0,0 1 0,-1-1 0,3 2 0,0-1 0,0 1 0,0 0 0,-1 0 0,0 0 0,1 1 0,-1-1 0,0 1 0,0 0 0,5 6 0,23 32 0,-22-27 0,51 75-1365,-42-62-5461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24575,'50'120'0,"-32"-74"0,35 66 0,-38-85 0,-10-16 0,1 0 0,1 0 0,0 0 0,0-1 0,1 0 0,0-1 0,13 12 0,-9-10 0,-1 1 0,0 1 0,-1-1 0,0 2 0,10 17 0,21 29 0,-24-38-1365,-3-2-5461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24575,'-32'0'0,"-3"-1"0,-55 7 0,88-6 0,0 0 0,1 0 0,-1 0 0,0 1 0,1-1 0,-1 1 0,0-1 0,1 1 0,-1-1 0,1 1 0,-1 0 0,1 0 0,-1 0 0,1 0 0,0 0 0,-1 0 0,1 0 0,0 0 0,0 1 0,0-1 0,-1 2 0,1-2 0,1 1 0,0-1 0,1 0 0,-1 0 0,0 1 0,0-1 0,0 0 0,1 0 0,-1 1 0,1-1 0,-1 0 0,1 0 0,-1 0 0,1 0 0,0 1 0,-1-1 0,1 0 0,0 0 0,0-1 0,0 1 0,0 0 0,0 0 0,0 0 0,0 0 0,0-1 0,0 1 0,0-1 0,2 1 0,3 3 0,1 0 0,0 0 0,0-1 0,0 0 0,1-1 0,-1 0 0,15 3 0,4-2 0,27-1 0,-29-2 0,34 6 0,-51-5 0,0 1 0,1-1 0,-1 2 0,0-1 0,0 1 0,-1 0 0,1 0 0,10 8 0,-13-7 0,0-1 0,0 1 0,-1-1 0,0 1 0,0 0 0,0 0 0,0 1 0,0-1 0,-1 1 0,0-1 0,0 1 0,0 0 0,-1 0 0,2 6 0,-2-8 0,-1 1 0,1-1 0,-1 0 0,0 0 0,0 0 0,0 1 0,0-1 0,0 0 0,-1 0 0,1 1 0,-1-1 0,0 0 0,0 0 0,0 0 0,-1 0 0,1 0 0,-1 0 0,1-1 0,-1 1 0,0 0 0,0-1 0,0 1 0,-3 1 0,-9 6-227,0 0-1,0-1 1,-1-1-1,0-1 1,-31 12-1,18-11-6598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6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24575,'22'0'0,"-12"1"0,1-1 0,-1 0 0,0-1 0,0 0 0,13-3 0,-21 3 0,1 0 0,0 0 0,-1 0 0,1 0 0,-1-1 0,1 1 0,-1-1 0,0 0 0,0 1 0,0-1 0,0 0 0,0 0 0,0 0 0,0-1 0,-1 1 0,1 0 0,-1-1 0,1 1 0,-1-1 0,0 1 0,0-1 0,0 0 0,1-4 0,-2 3 0,1 1 0,-1 0 0,0-1 0,1 1 0,-1 0 0,-1-1 0,1 1 0,0 0 0,-1-1 0,0 1 0,0 0 0,0 0 0,0-1 0,0 1 0,-1 0 0,1 0 0,-1 0 0,-2-2 0,3 3 0,-1 0 0,0 0 0,1 1 0,-1-1 0,0 1 0,0-1 0,0 1 0,0 0 0,0 0 0,0-1 0,0 1 0,-1 1 0,1-1 0,0 0 0,0 1 0,-1-1 0,1 1 0,-1 0 0,1-1 0,0 1 0,-1 0 0,1 1 0,-1-1 0,1 0 0,0 1 0,-4 0 0,4 0 0,0-1 0,0 1 0,0 0 0,0 0 0,0 0 0,0 0 0,1 0 0,-1 0 0,0 1 0,0-1 0,1 1 0,-1-1 0,1 1 0,-1 0 0,1-1 0,0 1 0,0 0 0,0 0 0,0 0 0,0 0 0,0 0 0,0 0 0,0 0 0,1 0 0,-1 0 0,1 0 0,0 1 0,0-1 0,0 0 0,0 0 0,0 0 0,0 0 0,0 1 0,1-1 0,0 3 0,0 1 0,1 0 0,0 0 0,0 0 0,0 0 0,1 0 0,0-1 0,0 1 0,0-1 0,1 0 0,-1 0 0,7 6 0,1-1 0,1 0 0,0-1 0,1-1 0,20 11 0,57 21 0,-88-39 0,44 13-1365,-25-11-5461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24575,'2'1'0,"0"-1"0,-1 0 0,1 1 0,0-1 0,0 1 0,0-1 0,-1 1 0,1 0 0,0 0 0,-1 0 0,1 0 0,-1 0 0,1 0 0,-1 0 0,0 1 0,2 0 0,19 27 0,-17-22 0,12 20 0,-2 0 0,-1 1 0,15 41 0,23 48 0,-39-93 0,59 111 0,-24-53 0,-14-28 0,-13-17-1365,0-3-5461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5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24575,'0'-5'0,"0"-6"0,10-6 0,12-10 0,13-5 0,5-2 0,-5 0 0,-8 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24575,'-1'41'0,"3"61"0,-1-90 0,0 1 0,1 0 0,1-1 0,0 0 0,8 20 0,-9-28 0,0-1 0,0 1 0,0-1 0,0 0 0,1 0 0,-1 0 0,1 0 0,-1 0 0,1-1 0,0 1 0,1-1 0,-1 0 0,0 0 0,0 0 0,1 0 0,-1 0 0,1-1 0,0 0 0,4 2 0,1-1 0,0-1 0,-1 0 0,1 0 0,0-1 0,0 0 0,0 0 0,11-3 0,-18 3 0,0 0 0,-1-1 0,1 1 0,0-1 0,0 1 0,-1-1 0,1 0 0,0 0 0,-1 1 0,1-1 0,-1 0 0,1 0 0,-1-1 0,1 1 0,-1 0 0,0 0 0,0-1 0,0 1 0,1 0 0,-1-1 0,1-3 0,-1 2 0,0 0 0,0-1 0,0 1 0,0-1 0,-1 1 0,0-1 0,1 1 0,-1-1 0,-1 1 0,0-7 0,-1-2 0,-1 0 0,-1-1 0,0 1 0,0 0 0,-9-15 0,-34-48-1365,27 46-5461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24575,'6'1'0,"0"-1"0,0 1 0,0 0 0,0 0 0,0 1 0,0 0 0,0 0 0,0 0 0,6 4 0,5 4 0,24 19 0,7 4 0,-47-32 0,-1-1 0,1 1 0,0-1 0,-1 1 0,1-1 0,0 0 0,-1 1 0,1-1 0,0 1 0,0-1 0,-1 0 0,1 0 0,0 1 0,0-1 0,0 0 0,-1 0 0,1 0 0,0 0 0,0 0 0,0 0 0,-1 0 0,1 0 0,0 0 0,0-1 0,0 1 0,-1 0 0,1 0 0,0-1 0,0 1 0,-1-1 0,1 1 0,0 0 0,-1-1 0,1 1 0,0-1 0,-1 0 0,1 1 0,-1-1 0,1 1 0,-1-1 0,1 0 0,-1 1 0,1-1 0,-1 0 0,0 0 0,1 1 0,-1-1 0,0 0 0,0-1 0,2-5 0,-1 0 0,-1-1 0,0 1 0,-1-13 0,1 4 0,0 14 0,0 0 0,0-1 0,0 1 0,1-1 0,-1 1 0,1 0 0,-1-1 0,1 1 0,0 0 0,0-1 0,0 1 0,0 0 0,1 0 0,-1 0 0,0 0 0,1 0 0,-1 0 0,1 1 0,0-1 0,0 0 0,0 1 0,0-1 0,0 1 0,0 0 0,0 0 0,4-2 0,-2 2 0,0-1 0,0 2 0,1-1 0,-1 0 0,0 1 0,1 0 0,-1 0 0,1 0 0,-1 0 0,0 1 0,0 0 0,1 0 0,-1 0 0,6 2 0,-5 0 0,1 0 0,-1 0 0,0 0 0,0 1 0,0 0 0,-1 0 0,1 0 0,4 7 0,31 40 0,-30-33-1365,-2-1-5461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24575,'0'10'0,"14"12"0,6 8 0,3 7 0,3 4 0,1-6 0,2-4 0,-4-3 0,-7-5-8191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24575,'10'0'0,"8"0"0,5 0 0,9 0 0,3 5 0,1 1 0,-5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3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24575,'5'0'0,"11"5"0,7 11 0,6 8 0,1 4 0,-3 2 0,-2-3 0,-1-7 0,-4-16 0,-5-29 0,-6-23 0,-4-14 0,-2-1 0,2 10 0,0 15-8191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80 186 24575,'0'-6'0,"-1"-1"0,0 0 0,-1 0 0,0 1 0,-4-12 0,-4-17 0,7 10 0,3 20 0,0 0 0,-1 1 0,1-1 0,-1 0 0,0 1 0,0-1 0,0 1 0,-1-1 0,0 1 0,0 0 0,0 0 0,0-1 0,-4-3 0,6 8 0,0-1 0,-1 0 0,1 1 0,-1-1 0,1 1 0,-1 0 0,1-1 0,-1 1 0,1-1 0,-1 1 0,0 0 0,1-1 0,-1 1 0,0 0 0,1 0 0,-1-1 0,1 1 0,-1 0 0,0 0 0,0 0 0,1 0 0,-1 0 0,0 0 0,1 0 0,-1 0 0,0 0 0,0 1 0,0-1 0,0 1 0,0 0 0,0-1 0,0 1 0,0 0 0,1 0 0,-1 0 0,0 0 0,0 0 0,1 0 0,-1 0 0,1 0 0,-1 0 0,0 2 0,0 1 0,0-1 0,0 1 0,0 0 0,1 0 0,-1 0 0,1-1 0,0 1 0,0 0 0,1 5 0,2-3 0,0 0 0,1-1 0,-1 1 0,1-1 0,0 0 0,1 0 0,-1 0 0,1-1 0,0 1 0,0-1 0,7 4 0,5 6 0,-5-4-170,-1-1-1,1 0 0,1 0 1,0-1-1,0-1 0,1 0 1,14 5-1,-2-5-6655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24575,'18'0'0,"0"0"0,0 2 0,0 0 0,0 1 0,28 9 0,-40-10 0,-1 0 0,0 0 0,0 0 0,0 1 0,0-1 0,0 1 0,0 1 0,-1-1 0,1 1 0,-1-1 0,0 1 0,0 0 0,-1 1 0,1-1 0,-1 1 0,0-1 0,0 1 0,0 0 0,-1 0 0,0 0 0,0 1 0,2 5 0,-3 0 0,0 1 0,0 18 0,-1-20 0,-6-224-18,7 145-1329,-1 38-5479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5:41:4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24575,'-6'0'0,"-4"0"0,0 0 0,0 0 0,0 1 0,-18 4 0,25-4 0,0 0 0,1 0 0,-1 1 0,0-1 0,1 1 0,-1-1 0,0 1 0,1 0 0,0 0 0,-1 0 0,1 0 0,0 1 0,0-1 0,0 0 0,1 1 0,-1-1 0,1 1 0,-1 0 0,-1 4 0,0 0 0,1 0 0,0 0 0,1 0 0,0 0 0,0 0 0,0 0 0,1 0 0,0 0 0,0 0 0,0 0 0,4 12 0,1 1 0,1 0 0,15 31 0,-2-2 0,-14-37 0,-2 1 0,0 1 0,0-1 0,-1 0 0,0 1 0,-1 18 0,-1-28 0,-1 1 0,1-1 0,-1 0 0,0 0 0,0 0 0,0 0 0,0 0 0,-1 0 0,0 0 0,0-1 0,-2 5 0,2-6 0,1 0 0,-1-1 0,0 1 0,0 0 0,1-1 0,-1 1 0,-1-1 0,1 0 0,0 1 0,0-1 0,0 0 0,-1 0 0,1-1 0,0 1 0,-1 0 0,1-1 0,-1 1 0,1-1 0,0 0 0,-4 0 0,2 0-136,0 0-1,0-1 1,0 1-1,0-1 1,1 0-1,-1 0 1,0 0-1,0-1 0,-4-1 1,-9-8-6690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5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2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6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1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3E09-D5BA-4458-916E-2F385192571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0C58-60A6-4284-BACF-5B1C3C04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46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Relationship Id="rId30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4248" y="3003607"/>
            <a:ext cx="5350502" cy="838831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1333" y="4049485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000" dirty="0">
                <a:solidFill>
                  <a:schemeClr val="tx2"/>
                </a:solidFill>
                <a:latin typeface="Verdana" panose="020B0604030504040204" pitchFamily="34" charset="0"/>
              </a:rPr>
              <a:t>Dr. Mubashir Ahmad (Ph.D.)</a:t>
            </a:r>
          </a:p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Graphic 6" descr="Camera">
            <a:extLst>
              <a:ext uri="{FF2B5EF4-FFF2-40B4-BE49-F238E27FC236}">
                <a16:creationId xmlns:a16="http://schemas.microsoft.com/office/drawing/2014/main" id="{037B83B5-3751-FDA7-F99F-88FAB64F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763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image connectivity?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 = {1, 2, 3, ……… 60}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26" y="2645376"/>
            <a:ext cx="5621411" cy="2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US" dirty="0"/>
              <a:t>For pixels </a:t>
            </a:r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i="1" dirty="0"/>
              <a:t>q</a:t>
            </a:r>
            <a:r>
              <a:rPr lang="en-US" dirty="0"/>
              <a:t>, and </a:t>
            </a:r>
            <a:r>
              <a:rPr lang="en-US" i="1" dirty="0"/>
              <a:t>s</a:t>
            </a:r>
            <a:r>
              <a:rPr lang="en-US" dirty="0"/>
              <a:t>, with coordinates (</a:t>
            </a:r>
            <a:r>
              <a:rPr lang="en-US" i="1" dirty="0"/>
              <a:t>x y</a:t>
            </a:r>
            <a:r>
              <a:rPr lang="en-US" dirty="0"/>
              <a:t>), (</a:t>
            </a:r>
            <a:r>
              <a:rPr lang="en-US" i="1" dirty="0"/>
              <a:t>u </a:t>
            </a:r>
            <a:r>
              <a:rPr lang="en-US" dirty="0"/>
              <a:t>v), and (w </a:t>
            </a:r>
            <a:r>
              <a:rPr lang="en-US" i="1" dirty="0"/>
              <a:t>z</a:t>
            </a:r>
            <a:r>
              <a:rPr lang="en-US" dirty="0"/>
              <a:t>), respectively, </a:t>
            </a:r>
            <a:r>
              <a:rPr lang="en-US" i="1" dirty="0"/>
              <a:t>D </a:t>
            </a:r>
            <a:r>
              <a:rPr lang="en-US" dirty="0"/>
              <a:t>is a </a:t>
            </a:r>
            <a:r>
              <a:rPr lang="en-US" i="1" dirty="0"/>
              <a:t>distance function </a:t>
            </a:r>
            <a:r>
              <a:rPr lang="en-US" dirty="0"/>
              <a:t>or </a:t>
            </a:r>
            <a:r>
              <a:rPr lang="en-US" i="1" dirty="0"/>
              <a:t>metric </a:t>
            </a:r>
            <a:r>
              <a:rPr lang="en-US" dirty="0"/>
              <a:t>if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05" y="3167856"/>
            <a:ext cx="68294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and city block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F(x, y), F(u, v)</a:t>
            </a:r>
          </a:p>
          <a:p>
            <a:r>
              <a:rPr lang="en-US" sz="2000" dirty="0"/>
              <a:t>F(1, 3), F(5, 3)</a:t>
            </a:r>
          </a:p>
          <a:p>
            <a:r>
              <a:rPr lang="en-US" sz="2000" dirty="0"/>
              <a:t>De = [(1-5)^2 + (3 – 3)^2]^1/2</a:t>
            </a:r>
          </a:p>
          <a:p>
            <a:r>
              <a:rPr lang="en-US" sz="2000" dirty="0"/>
              <a:t>De = (16)^1/2 =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72974"/>
            <a:ext cx="8566727" cy="2477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73" y="1825625"/>
            <a:ext cx="20650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Block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04827" cy="1114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3" y="2809206"/>
            <a:ext cx="9638408" cy="29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42" y="1825625"/>
            <a:ext cx="9116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691111" cy="25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9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2.5 : Using image addition (averaging) for noise reduction.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4500"/>
            <a:ext cx="8416636" cy="44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2.5 : Using image addition (averaging) for noise reduction.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01250" cy="112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7487"/>
            <a:ext cx="10264166" cy="14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76" y="3083634"/>
            <a:ext cx="9794298" cy="10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617"/>
            <a:ext cx="7095838" cy="57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398"/>
            <a:ext cx="10848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0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32448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BASIC RELATIONSHIPS BETWEEN PIXELS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0"/>
            <a:ext cx="10515600" cy="5303519"/>
          </a:xfrm>
        </p:spPr>
        <p:txBody>
          <a:bodyPr>
            <a:normAutofit/>
          </a:bodyPr>
          <a:lstStyle/>
          <a:p>
            <a:r>
              <a:rPr lang="en-US" dirty="0"/>
              <a:t>A pixel </a:t>
            </a:r>
            <a:r>
              <a:rPr lang="en-US" i="1" dirty="0"/>
              <a:t>p </a:t>
            </a:r>
            <a:r>
              <a:rPr lang="en-US" dirty="0"/>
              <a:t>at coordinates (</a:t>
            </a:r>
            <a:r>
              <a:rPr lang="en-US" i="1" dirty="0"/>
              <a:t>x, y </a:t>
            </a:r>
            <a:r>
              <a:rPr lang="en-US" dirty="0"/>
              <a:t>) has two horizontal and two vertical neighbors with coordinates.</a:t>
            </a:r>
          </a:p>
          <a:p>
            <a:endParaRPr lang="en-US" dirty="0"/>
          </a:p>
          <a:p>
            <a:r>
              <a:rPr lang="en-US" dirty="0"/>
              <a:t>This set of pixels, called the 4</a:t>
            </a:r>
            <a:r>
              <a:rPr lang="en-US" i="1" dirty="0"/>
              <a:t>-neighbors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, is denoted </a:t>
            </a:r>
            <a:r>
              <a:rPr lang="en-US" i="1" dirty="0"/>
              <a:t>N </a:t>
            </a:r>
            <a:r>
              <a:rPr lang="en-US" dirty="0"/>
              <a:t>4(</a:t>
            </a:r>
            <a:r>
              <a:rPr lang="en-US" i="1" dirty="0"/>
              <a:t>p</a:t>
            </a:r>
            <a:r>
              <a:rPr lang="en-US" dirty="0"/>
              <a:t> ). The four </a:t>
            </a:r>
            <a:r>
              <a:rPr lang="en-US" i="1" dirty="0"/>
              <a:t>diagonal </a:t>
            </a:r>
            <a:r>
              <a:rPr lang="en-US" dirty="0"/>
              <a:t>neighbors of </a:t>
            </a:r>
            <a:r>
              <a:rPr lang="en-US" i="1" dirty="0"/>
              <a:t>p </a:t>
            </a:r>
            <a:r>
              <a:rPr lang="en-US" dirty="0"/>
              <a:t>have coordinates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and are denoted </a:t>
            </a:r>
            <a:r>
              <a:rPr lang="en-US" i="1" dirty="0"/>
              <a:t>N D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). These neighbors, together with the 4-neighbors, are called the 8-</a:t>
            </a:r>
            <a:r>
              <a:rPr lang="en-US" i="1" dirty="0"/>
              <a:t>neighbors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, denoted by </a:t>
            </a:r>
            <a:r>
              <a:rPr lang="en-US" i="1"/>
              <a:t>N </a:t>
            </a:r>
            <a:r>
              <a:rPr lang="en-US"/>
              <a:t>8(</a:t>
            </a:r>
            <a:r>
              <a:rPr lang="en-US" i="1"/>
              <a:t>p</a:t>
            </a:r>
            <a:r>
              <a:rPr lang="en-US"/>
              <a:t>). </a:t>
            </a:r>
            <a:r>
              <a:rPr lang="en-US" dirty="0"/>
              <a:t>The set of image locations of the neighbors of a point </a:t>
            </a:r>
            <a:r>
              <a:rPr lang="en-US" i="1" dirty="0"/>
              <a:t>p </a:t>
            </a:r>
            <a:r>
              <a:rPr lang="en-US" dirty="0"/>
              <a:t>is called the </a:t>
            </a:r>
            <a:r>
              <a:rPr lang="en-US" i="1" dirty="0"/>
              <a:t>neighborhood </a:t>
            </a:r>
            <a:r>
              <a:rPr lang="en-US" dirty="0"/>
              <a:t>of </a:t>
            </a:r>
            <a:r>
              <a:rPr lang="en-US" i="1" dirty="0"/>
              <a:t>p</a:t>
            </a:r>
            <a:r>
              <a:rPr lang="en-US" dirty="0"/>
              <a:t>. The neighborhood is said to be </a:t>
            </a:r>
            <a:r>
              <a:rPr lang="en-US" i="1" dirty="0"/>
              <a:t>closed </a:t>
            </a:r>
            <a:r>
              <a:rPr lang="en-US" dirty="0"/>
              <a:t>if</a:t>
            </a:r>
            <a:br>
              <a:rPr lang="en-US" dirty="0"/>
            </a:br>
            <a:r>
              <a:rPr lang="en-US" dirty="0"/>
              <a:t>it contains </a:t>
            </a:r>
            <a:r>
              <a:rPr lang="en-US" i="1" dirty="0"/>
              <a:t>p</a:t>
            </a:r>
            <a:r>
              <a:rPr lang="en-US" dirty="0"/>
              <a:t>. Otherwise, the neighborhood is said to be </a:t>
            </a:r>
            <a:r>
              <a:rPr lang="en-US" i="1" dirty="0"/>
              <a:t>open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9" y="2283618"/>
            <a:ext cx="4067175" cy="61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39" y="3696175"/>
            <a:ext cx="54768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image addition (averaging) for noise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823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35774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3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image multiplication and division for shading correction and for masking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3" y="1787020"/>
            <a:ext cx="10500394" cy="44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848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0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98565" cy="427037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40519D5-D1DB-F270-71C3-7CFCFCDF632B}"/>
              </a:ext>
            </a:extLst>
          </p:cNvPr>
          <p:cNvGrpSpPr/>
          <p:nvPr/>
        </p:nvGrpSpPr>
        <p:grpSpPr>
          <a:xfrm>
            <a:off x="6705480" y="2152040"/>
            <a:ext cx="3788640" cy="900000"/>
            <a:chOff x="6705480" y="2152040"/>
            <a:chExt cx="378864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4F6417-8A54-7641-EDC3-8141849B0C9A}"/>
                    </a:ext>
                  </a:extLst>
                </p14:cNvPr>
                <p14:cNvContentPartPr/>
                <p14:nvPr/>
              </p14:nvContentPartPr>
              <p14:xfrm>
                <a:off x="6705480" y="2152040"/>
                <a:ext cx="2105280" cy="65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4F6417-8A54-7641-EDC3-8141849B0C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96840" y="2143400"/>
                  <a:ext cx="212292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9CF140-E7DA-C612-4EEE-FC0A0AFE387E}"/>
                    </a:ext>
                  </a:extLst>
                </p14:cNvPr>
                <p14:cNvContentPartPr/>
                <p14:nvPr/>
              </p14:nvContentPartPr>
              <p14:xfrm>
                <a:off x="8676480" y="2946200"/>
                <a:ext cx="74520" cy="10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9CF140-E7DA-C612-4EEE-FC0A0AFE38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7480" y="2937200"/>
                  <a:ext cx="92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40E6E1-436D-B1EA-2683-86791AA6A122}"/>
                    </a:ext>
                  </a:extLst>
                </p14:cNvPr>
                <p14:cNvContentPartPr/>
                <p14:nvPr/>
              </p14:nvContentPartPr>
              <p14:xfrm>
                <a:off x="8819040" y="2950160"/>
                <a:ext cx="15120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40E6E1-436D-B1EA-2683-86791AA6A1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0040" y="2941520"/>
                  <a:ext cx="168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70A1AA-BD27-E211-3228-B40DE08B09A2}"/>
                    </a:ext>
                  </a:extLst>
                </p14:cNvPr>
                <p14:cNvContentPartPr/>
                <p14:nvPr/>
              </p14:nvContentPartPr>
              <p14:xfrm>
                <a:off x="9032160" y="2926040"/>
                <a:ext cx="65880" cy="9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70A1AA-BD27-E211-3228-B40DE08B09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23160" y="2917040"/>
                  <a:ext cx="83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5ED85E-54DD-6319-BCCB-7EAA61252710}"/>
                    </a:ext>
                  </a:extLst>
                </p14:cNvPr>
                <p14:cNvContentPartPr/>
                <p14:nvPr/>
              </p14:nvContentPartPr>
              <p14:xfrm>
                <a:off x="8950800" y="2783840"/>
                <a:ext cx="6660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5ED85E-54DD-6319-BCCB-7EAA612527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41800" y="2774840"/>
                  <a:ext cx="84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2FED2B-9877-9C78-1EC3-5628EC7B5E31}"/>
                    </a:ext>
                  </a:extLst>
                </p14:cNvPr>
                <p14:cNvContentPartPr/>
                <p14:nvPr/>
              </p14:nvContentPartPr>
              <p14:xfrm>
                <a:off x="9154200" y="2877080"/>
                <a:ext cx="87120" cy="10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2FED2B-9877-9C78-1EC3-5628EC7B5E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45200" y="2868440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0974D9-557D-33CC-ABBE-558C77BC06E4}"/>
                    </a:ext>
                  </a:extLst>
                </p14:cNvPr>
                <p14:cNvContentPartPr/>
                <p14:nvPr/>
              </p14:nvContentPartPr>
              <p14:xfrm>
                <a:off x="9318360" y="2848640"/>
                <a:ext cx="78480" cy="7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0974D9-557D-33CC-ABBE-558C77BC06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09360" y="2840000"/>
                  <a:ext cx="96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618C71-D981-2BC6-E6CA-2304A2EB6511}"/>
                    </a:ext>
                  </a:extLst>
                </p14:cNvPr>
                <p14:cNvContentPartPr/>
                <p14:nvPr/>
              </p14:nvContentPartPr>
              <p14:xfrm>
                <a:off x="9438600" y="2814800"/>
                <a:ext cx="83160" cy="11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618C71-D981-2BC6-E6CA-2304A2EB65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29960" y="2806160"/>
                  <a:ext cx="100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825F22-3BF3-46BE-C338-580C77E06373}"/>
                    </a:ext>
                  </a:extLst>
                </p14:cNvPr>
                <p14:cNvContentPartPr/>
                <p14:nvPr/>
              </p14:nvContentPartPr>
              <p14:xfrm>
                <a:off x="9607080" y="2783480"/>
                <a:ext cx="65520" cy="16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825F22-3BF3-46BE-C338-580C77E063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8080" y="2774840"/>
                  <a:ext cx="83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EAC512-5679-028B-A436-7C0CE4F1B9F5}"/>
                    </a:ext>
                  </a:extLst>
                </p14:cNvPr>
                <p14:cNvContentPartPr/>
                <p14:nvPr/>
              </p14:nvContentPartPr>
              <p14:xfrm>
                <a:off x="9733080" y="279392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EAC512-5679-028B-A436-7C0CE4F1B9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24080" y="2785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E3DD29-E9D2-EDD2-B858-8287C5281B2D}"/>
                    </a:ext>
                  </a:extLst>
                </p14:cNvPr>
                <p14:cNvContentPartPr/>
                <p14:nvPr/>
              </p14:nvContentPartPr>
              <p14:xfrm>
                <a:off x="9756120" y="2802560"/>
                <a:ext cx="160560" cy="91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E3DD29-E9D2-EDD2-B858-8287C5281B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47480" y="2793560"/>
                  <a:ext cx="17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43E273-9919-5E97-9930-C97093622D6C}"/>
                    </a:ext>
                  </a:extLst>
                </p14:cNvPr>
                <p14:cNvContentPartPr/>
                <p14:nvPr/>
              </p14:nvContentPartPr>
              <p14:xfrm>
                <a:off x="9855120" y="2621120"/>
                <a:ext cx="127080" cy="21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43E273-9919-5E97-9930-C97093622D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46120" y="2612480"/>
                  <a:ext cx="144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244983-E8B7-08C6-9CE5-42E48B32690D}"/>
                    </a:ext>
                  </a:extLst>
                </p14:cNvPr>
                <p14:cNvContentPartPr/>
                <p14:nvPr/>
              </p14:nvContentPartPr>
              <p14:xfrm>
                <a:off x="10091280" y="2671880"/>
                <a:ext cx="13320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244983-E8B7-08C6-9CE5-42E48B3269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82280" y="2662880"/>
                  <a:ext cx="15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2B8A1D-6FC2-65CC-1B30-220B54F44321}"/>
                    </a:ext>
                  </a:extLst>
                </p14:cNvPr>
                <p14:cNvContentPartPr/>
                <p14:nvPr/>
              </p14:nvContentPartPr>
              <p14:xfrm>
                <a:off x="10261200" y="2621120"/>
                <a:ext cx="111960" cy="9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2B8A1D-6FC2-65CC-1B30-220B54F443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52560" y="2612120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FF7548-F913-58F0-8CE4-3D0F73806965}"/>
                    </a:ext>
                  </a:extLst>
                </p14:cNvPr>
                <p14:cNvContentPartPr/>
                <p14:nvPr/>
              </p14:nvContentPartPr>
              <p14:xfrm>
                <a:off x="10352640" y="2509520"/>
                <a:ext cx="141480" cy="24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FF7548-F913-58F0-8CE4-3D0F738069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44000" y="2500520"/>
                  <a:ext cx="159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1AA592-2E38-BDE8-1E85-EA9FD885E22C}"/>
                    </a:ext>
                  </a:extLst>
                </p14:cNvPr>
                <p14:cNvContentPartPr/>
                <p14:nvPr/>
              </p14:nvContentPartPr>
              <p14:xfrm>
                <a:off x="10372800" y="2593760"/>
                <a:ext cx="61200" cy="6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1AA592-2E38-BDE8-1E85-EA9FD885E22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4160" y="2585120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864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81FE-EAFC-F867-B14C-F41088B9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Morgan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51BA-7051-56EB-983B-463716FD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56692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Solution:</a:t>
            </a:r>
            <a:r>
              <a:rPr lang="en-US" dirty="0"/>
              <a:t> We have to verify (A ∪ B)’ = A’ ∩ B’ and (A ∩ B)’ = A’∪B’. Given that,</a:t>
            </a:r>
          </a:p>
          <a:p>
            <a:r>
              <a:rPr lang="en-US" dirty="0"/>
              <a:t>U = {3 , 6 , 9 , 12 , 15 , 18}</a:t>
            </a:r>
          </a:p>
          <a:p>
            <a:r>
              <a:rPr lang="en-US" dirty="0"/>
              <a:t>A = {6 , 12 , 18}</a:t>
            </a:r>
          </a:p>
          <a:p>
            <a:r>
              <a:rPr lang="en-US" dirty="0"/>
              <a:t>B = {3}</a:t>
            </a:r>
          </a:p>
          <a:p>
            <a:r>
              <a:rPr lang="en-US" dirty="0"/>
              <a:t>The union of both A and B can be given as,</a:t>
            </a:r>
          </a:p>
          <a:p>
            <a:r>
              <a:rPr lang="en-US" dirty="0"/>
              <a:t>A ∪ B = {3 , 6 , 12 , 18}</a:t>
            </a:r>
          </a:p>
          <a:p>
            <a:r>
              <a:rPr lang="en-US" dirty="0"/>
              <a:t>The complement of this union is given by,</a:t>
            </a:r>
          </a:p>
          <a:p>
            <a:r>
              <a:rPr lang="en-US" dirty="0"/>
              <a:t>(A ∪ B)’={9 , 15}</a:t>
            </a:r>
          </a:p>
          <a:p>
            <a:r>
              <a:rPr lang="en-US" dirty="0"/>
              <a:t>Also, the intersection and its complement are given by:</a:t>
            </a:r>
          </a:p>
          <a:p>
            <a:r>
              <a:rPr lang="en-US" dirty="0"/>
              <a:t>A ∩ B = ∅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E5C3-9A43-2215-6B50-17D8556E148E}"/>
              </a:ext>
            </a:extLst>
          </p:cNvPr>
          <p:cNvSpPr txBox="1"/>
          <p:nvPr/>
        </p:nvSpPr>
        <p:spPr>
          <a:xfrm>
            <a:off x="5516880" y="240474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 ∩ B)’ = {3 , 6 , 9 , 12 , 15 ,18}</a:t>
            </a:r>
          </a:p>
          <a:p>
            <a:r>
              <a:rPr lang="en-US" dirty="0"/>
              <a:t>Now, the complement of the sets A and B can be given as:</a:t>
            </a:r>
          </a:p>
          <a:p>
            <a:r>
              <a:rPr lang="en-US" dirty="0"/>
              <a:t>A’ = {3 , 9 , 15}</a:t>
            </a:r>
          </a:p>
          <a:p>
            <a:r>
              <a:rPr lang="en-US" dirty="0"/>
              <a:t>B’ = {6 , 9 , 12 , 15 , 18}</a:t>
            </a:r>
          </a:p>
          <a:p>
            <a:r>
              <a:rPr lang="en-US" dirty="0"/>
              <a:t>Taking the union of both these sets, we get,</a:t>
            </a:r>
          </a:p>
          <a:p>
            <a:r>
              <a:rPr lang="en-US" dirty="0"/>
              <a:t>A’∪B’ = {3 , 6 , 9 , 12 , 15 ,18}</a:t>
            </a:r>
          </a:p>
          <a:p>
            <a:r>
              <a:rPr lang="en-US" dirty="0"/>
              <a:t>And the intersection of the complemented sets is given as,</a:t>
            </a:r>
          </a:p>
          <a:p>
            <a:r>
              <a:rPr lang="en-US" dirty="0"/>
              <a:t>A’ ∩ B’ = {9 , 15}</a:t>
            </a:r>
          </a:p>
          <a:p>
            <a:r>
              <a:rPr lang="en-US" dirty="0"/>
              <a:t>We can see that:</a:t>
            </a:r>
          </a:p>
          <a:p>
            <a:r>
              <a:rPr lang="en-US" dirty="0"/>
              <a:t>(A ∪ B)’ = A’ ∩ B’ = {9 , 15}</a:t>
            </a:r>
          </a:p>
          <a:p>
            <a:r>
              <a:rPr lang="en-US" dirty="0"/>
              <a:t>And also,</a:t>
            </a:r>
          </a:p>
          <a:p>
            <a:r>
              <a:rPr lang="en-US" dirty="0"/>
              <a:t>(A ∩ B)’ = A’ ∪ B’ = {3 , 6 , 9 , 12 , 15 ,18}</a:t>
            </a:r>
          </a:p>
          <a:p>
            <a:r>
              <a:rPr lang="en-US" dirty="0"/>
              <a:t>Hence, the above result is true in general and is known as De Morgan Law.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381E8-646A-0B6F-C9F6-5ADF33949A77}"/>
              </a:ext>
            </a:extLst>
          </p:cNvPr>
          <p:cNvSpPr txBox="1"/>
          <p:nvPr/>
        </p:nvSpPr>
        <p:spPr>
          <a:xfrm>
            <a:off x="828040" y="1308576"/>
            <a:ext cx="1033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universal set U which consists of all the natural numbers which are multiples of 3, less than or equal to 20. Let A be a subset of U which consists of all the even numbers and the set B is also a subset of U consisting of all the prime numbers. Verify De Morgan Law.</a:t>
            </a:r>
          </a:p>
        </p:txBody>
      </p:sp>
    </p:spTree>
    <p:extLst>
      <p:ext uri="{BB962C8B-B14F-4D97-AF65-F5344CB8AC3E}">
        <p14:creationId xmlns:p14="http://schemas.microsoft.com/office/powerpoint/2010/main" val="11120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1" y="1701343"/>
            <a:ext cx="6597073" cy="45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6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90538"/>
            <a:ext cx="104775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2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LOGICAL 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7" y="1897206"/>
            <a:ext cx="10503455" cy="26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5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520503"/>
            <a:ext cx="7970520" cy="58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ADJACENCY, CONNECTIVITY, REGIONS, AND BOUNDARIES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 </a:t>
            </a:r>
            <a:r>
              <a:rPr lang="en-US" i="1" dirty="0"/>
              <a:t>V </a:t>
            </a:r>
            <a:r>
              <a:rPr lang="en-US" dirty="0"/>
              <a:t>be the set of intensity values used to define adjacency. In a binary image, </a:t>
            </a:r>
            <a:r>
              <a:rPr lang="en-US" i="1" dirty="0"/>
              <a:t>V </a:t>
            </a:r>
            <a:r>
              <a:rPr lang="en-US" dirty="0"/>
              <a:t>= {1 } if we are referring to adjacency of pixels with value 1. In a grayscale image, the idea is the same, but set </a:t>
            </a:r>
            <a:r>
              <a:rPr lang="en-US" i="1" dirty="0"/>
              <a:t>V </a:t>
            </a:r>
            <a:r>
              <a:rPr lang="en-US" dirty="0"/>
              <a:t>typically contains more elements. For example, if we are dealing with the adjacency of pixels whose values are in the range 0 to 255, set </a:t>
            </a:r>
            <a:r>
              <a:rPr lang="en-US" i="1" dirty="0"/>
              <a:t>V</a:t>
            </a:r>
            <a:br>
              <a:rPr lang="en-US" i="1" dirty="0"/>
            </a:br>
            <a:r>
              <a:rPr lang="en-US" dirty="0"/>
              <a:t>could be any subset of these 256 values. We consider three types of adjacency: </a:t>
            </a:r>
          </a:p>
          <a:p>
            <a:r>
              <a:rPr lang="en-US" b="1" dirty="0"/>
              <a:t>1. </a:t>
            </a:r>
            <a:r>
              <a:rPr lang="en-US" dirty="0"/>
              <a:t>4-</a:t>
            </a:r>
            <a:r>
              <a:rPr lang="en-US" i="1" dirty="0"/>
              <a:t>adjacency</a:t>
            </a:r>
            <a:r>
              <a:rPr lang="en-US" dirty="0"/>
              <a:t>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 </a:t>
            </a:r>
            <a:r>
              <a:rPr lang="en-US" i="1" dirty="0"/>
              <a:t>V </a:t>
            </a:r>
            <a:r>
              <a:rPr lang="en-US" dirty="0"/>
              <a:t>are 4-adjacent if </a:t>
            </a:r>
            <a:r>
              <a:rPr lang="en-US" i="1" dirty="0"/>
              <a:t>q </a:t>
            </a:r>
            <a:r>
              <a:rPr lang="en-US" dirty="0"/>
              <a:t>is in the</a:t>
            </a:r>
            <a:br>
              <a:rPr lang="en-US" dirty="0"/>
            </a:br>
            <a:r>
              <a:rPr lang="en-US" dirty="0"/>
              <a:t>set </a:t>
            </a:r>
            <a:r>
              <a:rPr lang="en-US" i="1" dirty="0"/>
              <a:t>N </a:t>
            </a:r>
            <a:r>
              <a:rPr lang="en-US" dirty="0"/>
              <a:t>4(</a:t>
            </a:r>
            <a:r>
              <a:rPr lang="en-US" i="1" dirty="0"/>
              <a:t>p</a:t>
            </a:r>
            <a:r>
              <a:rPr lang="en-US" dirty="0"/>
              <a:t> ).</a:t>
            </a:r>
            <a:br>
              <a:rPr lang="en-US" dirty="0"/>
            </a:br>
            <a:r>
              <a:rPr lang="en-US" b="1" dirty="0"/>
              <a:t>2. </a:t>
            </a:r>
            <a:r>
              <a:rPr lang="en-US" dirty="0"/>
              <a:t>8-</a:t>
            </a:r>
            <a:r>
              <a:rPr lang="en-US" i="1" dirty="0"/>
              <a:t>adjacency</a:t>
            </a:r>
            <a:r>
              <a:rPr lang="en-US" dirty="0"/>
              <a:t>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 </a:t>
            </a:r>
            <a:r>
              <a:rPr lang="en-US" i="1" dirty="0"/>
              <a:t>V </a:t>
            </a:r>
            <a:r>
              <a:rPr lang="en-US" dirty="0"/>
              <a:t>are 8-adjacent if </a:t>
            </a:r>
            <a:r>
              <a:rPr lang="en-US" i="1" dirty="0"/>
              <a:t>q </a:t>
            </a:r>
            <a:r>
              <a:rPr lang="en-US" dirty="0"/>
              <a:t>is in the</a:t>
            </a:r>
            <a:br>
              <a:rPr lang="en-US" dirty="0"/>
            </a:br>
            <a:r>
              <a:rPr lang="en-US" dirty="0"/>
              <a:t>set </a:t>
            </a:r>
            <a:r>
              <a:rPr lang="en-US" i="1" dirty="0"/>
              <a:t>N </a:t>
            </a:r>
            <a:r>
              <a:rPr lang="en-US" dirty="0"/>
              <a:t>8(</a:t>
            </a:r>
            <a:r>
              <a:rPr lang="en-US" i="1" dirty="0"/>
              <a:t>p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/>
              <a:t>3. </a:t>
            </a:r>
            <a:r>
              <a:rPr lang="en-US" i="1" dirty="0"/>
              <a:t>m-adjacency </a:t>
            </a:r>
            <a:r>
              <a:rPr lang="en-US" dirty="0"/>
              <a:t>(also called </a:t>
            </a:r>
            <a:r>
              <a:rPr lang="en-US" i="1" dirty="0"/>
              <a:t>mixed adjacency</a:t>
            </a:r>
            <a:r>
              <a:rPr lang="en-US" dirty="0"/>
              <a:t>). Two pixels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with values from</a:t>
            </a:r>
            <a:br>
              <a:rPr lang="en-US" dirty="0"/>
            </a:br>
            <a:r>
              <a:rPr lang="en-US" i="1" dirty="0"/>
              <a:t>V </a:t>
            </a:r>
            <a:r>
              <a:rPr lang="en-US" dirty="0"/>
              <a:t>are </a:t>
            </a:r>
            <a:r>
              <a:rPr lang="en-US" i="1" dirty="0"/>
              <a:t>m</a:t>
            </a:r>
            <a:r>
              <a:rPr lang="en-US" dirty="0"/>
              <a:t>-adjacent if </a:t>
            </a:r>
          </a:p>
          <a:p>
            <a:r>
              <a:rPr lang="en-US" b="1" dirty="0"/>
              <a:t>(a) </a:t>
            </a:r>
            <a:r>
              <a:rPr lang="en-US" i="1" dirty="0"/>
              <a:t>q </a:t>
            </a:r>
            <a:r>
              <a:rPr lang="en-US" dirty="0"/>
              <a:t>is in </a:t>
            </a:r>
            <a:r>
              <a:rPr lang="en-US" i="1"/>
              <a:t>N 4 </a:t>
            </a:r>
            <a:r>
              <a:rPr lang="en-US"/>
              <a:t>(p), </a:t>
            </a:r>
            <a:r>
              <a:rPr lang="en-US" i="1" dirty="0"/>
              <a:t>or</a:t>
            </a:r>
            <a:br>
              <a:rPr lang="en-US" i="1" dirty="0"/>
            </a:br>
            <a:r>
              <a:rPr lang="en-US" b="1" dirty="0"/>
              <a:t>(b) </a:t>
            </a:r>
            <a:r>
              <a:rPr lang="en-US" i="1" dirty="0"/>
              <a:t>q </a:t>
            </a:r>
            <a:r>
              <a:rPr lang="en-US" dirty="0"/>
              <a:t>is in </a:t>
            </a:r>
            <a:r>
              <a:rPr lang="en-US" i="1" dirty="0"/>
              <a:t>N D 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 ) </a:t>
            </a:r>
            <a:r>
              <a:rPr lang="en-US" i="1" dirty="0"/>
              <a:t>and </a:t>
            </a:r>
            <a:r>
              <a:rPr lang="en-US" dirty="0"/>
              <a:t>the set </a:t>
            </a:r>
            <a:r>
              <a:rPr lang="en-US" i="1" dirty="0"/>
              <a:t>N</a:t>
            </a:r>
            <a:r>
              <a:rPr lang="en-US" dirty="0"/>
              <a:t> 4 (</a:t>
            </a:r>
            <a:r>
              <a:rPr lang="en-US" i="1" dirty="0"/>
              <a:t>p 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∩ </a:t>
            </a:r>
            <a:r>
              <a:rPr lang="en-US" i="1" dirty="0"/>
              <a:t>N </a:t>
            </a:r>
            <a:r>
              <a:rPr lang="en-US" dirty="0"/>
              <a:t>4 (</a:t>
            </a:r>
            <a:r>
              <a:rPr lang="en-US" i="1" dirty="0"/>
              <a:t>q </a:t>
            </a:r>
            <a:r>
              <a:rPr lang="en-US" dirty="0"/>
              <a:t>) has no pixels whose values are</a:t>
            </a:r>
            <a:br>
              <a:rPr lang="en-US" dirty="0"/>
            </a:br>
            <a:r>
              <a:rPr lang="en-US" dirty="0"/>
              <a:t>from </a:t>
            </a:r>
            <a:r>
              <a:rPr lang="en-US" i="1" dirty="0"/>
              <a:t>V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</p:spPr>
        <p:txBody>
          <a:bodyPr/>
          <a:lstStyle/>
          <a:p>
            <a:r>
              <a:rPr lang="en-US" dirty="0"/>
              <a:t>4-adjacency: v = {1}</a:t>
            </a:r>
            <a:br>
              <a:rPr lang="en-US" dirty="0"/>
            </a:br>
            <a:r>
              <a:rPr lang="en-US" dirty="0"/>
              <a:t>Two pixels p and q with values from V are 4-adjacent if q is in the set N4(p).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8-adjacency: v = {1}</a:t>
            </a:r>
            <a:br>
              <a:rPr lang="en-US" dirty="0"/>
            </a:br>
            <a:r>
              <a:rPr lang="en-US" dirty="0"/>
              <a:t>Two pixels p and q with values from V are 8-adjacent if q is in the set N8(p)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17" y="2385363"/>
            <a:ext cx="3190875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91" y="4724328"/>
            <a:ext cx="13716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m-adjacency (mixed adjacency):</a:t>
            </a:r>
            <a:br>
              <a:rPr lang="en-US" dirty="0"/>
            </a:br>
            <a:r>
              <a:rPr lang="en-US" dirty="0"/>
              <a:t>Two pixels p and q with values from V{1} are m-adjacent if: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q is in N4(p),or</a:t>
            </a:r>
            <a:br>
              <a:rPr lang="en-US" dirty="0"/>
            </a:br>
            <a:r>
              <a:rPr lang="en-US" dirty="0"/>
              <a:t>(ii) q is in ND( p) and N4(p) ∩ N4(q) is empty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35" y="3744768"/>
            <a:ext cx="1809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7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" y="1825625"/>
            <a:ext cx="10436083" cy="35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80" y="2634456"/>
            <a:ext cx="31908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8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two image subsets, S1 and S2, shown in the following figure. For V={1}, determine whether these two subsets are (a) 4-adjacent, (b) 8-adjacent, or (c) m-adjacent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30" y="3352367"/>
            <a:ext cx="4600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p and q be as shown in Fig. Then:</a:t>
            </a:r>
            <a:br>
              <a:rPr lang="en-US" dirty="0"/>
            </a:br>
            <a:r>
              <a:rPr lang="en-US" dirty="0"/>
              <a:t>(a) S1 and S2 are not 4-connected because q is not in the set N4(p);</a:t>
            </a:r>
            <a:br>
              <a:rPr lang="en-US" dirty="0"/>
            </a:br>
            <a:r>
              <a:rPr lang="en-US" dirty="0"/>
              <a:t>(b) S1 and S2 are 8-connected because q is in the set N8(p);</a:t>
            </a:r>
            <a:br>
              <a:rPr lang="en-US" dirty="0"/>
            </a:br>
            <a:r>
              <a:rPr lang="en-US" dirty="0"/>
              <a:t>(c) S1 and S2 are m-connected because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q is in ND(p), and</a:t>
            </a:r>
            <a:br>
              <a:rPr lang="en-US" dirty="0"/>
            </a:br>
            <a:r>
              <a:rPr lang="en-US" dirty="0"/>
              <a:t>(ii) the set N4(p) ∩ N4(q) is empty.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73" y="3526362"/>
            <a:ext cx="4224627" cy="2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1155</Words>
  <Application>Microsoft Office PowerPoint</Application>
  <PresentationFormat>Widescreen</PresentationFormat>
  <Paragraphs>71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Verdana</vt:lpstr>
      <vt:lpstr>Office Theme</vt:lpstr>
      <vt:lpstr>Digital Image Processing</vt:lpstr>
      <vt:lpstr>SOME BASIC RELATIONSHIPS BETWEEN PIXELS </vt:lpstr>
      <vt:lpstr>ADJACENCY, CONNECTIVITY, REGIONS, AND BOUNDARIES </vt:lpstr>
      <vt:lpstr>Connectivity</vt:lpstr>
      <vt:lpstr>Connectivity</vt:lpstr>
      <vt:lpstr>Example</vt:lpstr>
      <vt:lpstr>Connectivity?</vt:lpstr>
      <vt:lpstr>Question</vt:lpstr>
      <vt:lpstr>solution</vt:lpstr>
      <vt:lpstr>Grayscale image connectivity? </vt:lpstr>
      <vt:lpstr>DISTANCE MEASURES </vt:lpstr>
      <vt:lpstr>Euclidean and city block distance</vt:lpstr>
      <vt:lpstr>City Block distance</vt:lpstr>
      <vt:lpstr>Chessboard distance</vt:lpstr>
      <vt:lpstr>ARITHMETIC OPERATIONS </vt:lpstr>
      <vt:lpstr>EXAMPLE 2.5 : Using image addition (averaging) for noise reduction. </vt:lpstr>
      <vt:lpstr>EXAMPLE 2.5 : Using image addition (averaging) for noise reduction. </vt:lpstr>
      <vt:lpstr>PowerPoint Presentation</vt:lpstr>
      <vt:lpstr>PowerPoint Presentation</vt:lpstr>
      <vt:lpstr>Using image addition (averaging) for noise reduction</vt:lpstr>
      <vt:lpstr>PowerPoint Presentation</vt:lpstr>
      <vt:lpstr>Using image multiplication and division for shading correction and for masking </vt:lpstr>
      <vt:lpstr>Shading Correction</vt:lpstr>
      <vt:lpstr>SET AND LOGICAL OPERATIONS </vt:lpstr>
      <vt:lpstr>De Morgan Law</vt:lpstr>
      <vt:lpstr>SET AND LOGICAL OPERATIONS </vt:lpstr>
      <vt:lpstr>PowerPoint Presentation</vt:lpstr>
      <vt:lpstr>SET AND LOGICAL OPERATIONS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Mubashir</dc:creator>
  <cp:lastModifiedBy>Dr.Mubashir Ahmad</cp:lastModifiedBy>
  <cp:revision>49</cp:revision>
  <dcterms:created xsi:type="dcterms:W3CDTF">2023-03-19T10:22:06Z</dcterms:created>
  <dcterms:modified xsi:type="dcterms:W3CDTF">2023-09-25T07:12:51Z</dcterms:modified>
</cp:coreProperties>
</file>